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</p:sldIdLst>
  <p:sldSz cy="5143500" cx="9144000"/>
  <p:notesSz cx="6858000" cy="9144000"/>
  <p:embeddedFontLst>
    <p:embeddedFont>
      <p:font typeface="Roboto"/>
      <p:regular r:id="rId31"/>
      <p:bold r:id="rId32"/>
      <p:italic r:id="rId33"/>
      <p:boldItalic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-regular.fntdata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Roboto-italic.fntdata"/><Relationship Id="rId10" Type="http://schemas.openxmlformats.org/officeDocument/2006/relationships/slide" Target="slides/slide5.xml"/><Relationship Id="rId32" Type="http://schemas.openxmlformats.org/officeDocument/2006/relationships/font" Target="fonts/Roboto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34" Type="http://schemas.openxmlformats.org/officeDocument/2006/relationships/font" Target="fonts/Roboto-bold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06ed14ef37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106ed14ef37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068f31259c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1068f31259c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068f31259c_0_6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1068f31259c_0_6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06ed14ef37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106ed14ef37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068f31259c_0_6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1068f31259c_0_6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06ed14ef37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106ed14ef37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1068f31259c_0_6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1068f31259c_0_6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1068f31259c_0_6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1068f31259c_0_6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068f31259c_0_6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1068f31259c_0_6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068f31259c_3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1068f31259c_3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068f31259c_2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1068f31259c_2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068f31259c_3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1068f31259c_3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068f31259c_3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1068f31259c_3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After deleting the predictor under.five.death, all of the VIF score are smaller than 4.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They both have large VIF score and they are highly correlated with each other. This makes sense, since under.five.death means 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</a:rPr>
              <a:t>Number of under-five deaths per 1000 population, infant.death means Number of Infant Deaths per 1000 population. They are similar to each other.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1068f31259c_3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1068f31259c_3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068f31259c_3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1068f31259c_3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the matrix method to calculate the residual (Y- Yhat), get a loss function sum</a:t>
            </a:r>
            <a:r>
              <a:rPr lang="en">
                <a:solidFill>
                  <a:schemeClr val="dk1"/>
                </a:solidFill>
              </a:rPr>
              <a:t>(Y- Yhat)^2. From the plot of residuals, we can find a the residuals are distributed around x=0 randomly. Also, the residuals are distributed normally. It suggests the model fits the data well.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1068f31259c_3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1068f31259c_3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Some of the predictor like population has value over thirty million, but the predictor HIV.AIDS has value around 0.1. They have a la</a:t>
            </a:r>
            <a:r>
              <a:rPr lang="en" sz="1200">
                <a:solidFill>
                  <a:schemeClr val="dk1"/>
                </a:solidFill>
              </a:rPr>
              <a:t>rge difference. They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</a:rPr>
              <a:t>do not contribute equally to the analysis and might end up creating a bais. Therefore, population will influence the result more due to its larger value. But this doesn’t necessarily mean it is more important as a predictor. 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BP test, we have a result contradicts what we have observed in residuals versus fitted value plot. We may need further investigation on why this happens.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1068f31259c_3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1068f31259c_3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068f31259c_3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1068f31259c_3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068f31259c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1068f31259c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068f31259c_3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1068f31259c_3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068f31259c_3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1068f31259c_3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068f31259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1068f31259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06ed14ef37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106ed14ef37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06ed14ef37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106ed14ef37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Google Shape;11;p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1" name="Google Shape;71;p1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1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1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1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" name="Google Shape;76;p11"/>
          <p:cNvSpPr txBox="1"/>
          <p:nvPr>
            <p:ph hasCustomPrompt="1"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/>
          <p:nvPr>
            <p:ph idx="1" type="body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Google Shape;78;p1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1" name="Google Shape;21;p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" name="Google Shape;26;p3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4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Google Shape;30;p4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" name="Google Shape;35;p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5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" name="Google Shape;42;p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5" name="Google Shape;45;p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8" name="Google Shape;48;p7"/>
          <p:cNvSpPr txBox="1"/>
          <p:nvPr>
            <p:ph idx="1" type="body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8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Google Shape;52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8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" name="Google Shape;57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1" name="Google Shape;6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2" name="Google Shape;62;p9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3" name="Google Shape;63;p9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4" name="Google Shape;6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Google Shape;65;p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68" name="Google Shape;68;p1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eometr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4.png"/><Relationship Id="rId4" Type="http://schemas.openxmlformats.org/officeDocument/2006/relationships/image" Target="../media/image1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8.png"/><Relationship Id="rId4" Type="http://schemas.openxmlformats.org/officeDocument/2006/relationships/image" Target="../media/image3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9.png"/><Relationship Id="rId4" Type="http://schemas.openxmlformats.org/officeDocument/2006/relationships/image" Target="../media/image27.png"/><Relationship Id="rId5" Type="http://schemas.openxmlformats.org/officeDocument/2006/relationships/image" Target="../media/image2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png"/><Relationship Id="rId4" Type="http://schemas.openxmlformats.org/officeDocument/2006/relationships/image" Target="../media/image2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0.png"/><Relationship Id="rId4" Type="http://schemas.openxmlformats.org/officeDocument/2006/relationships/image" Target="../media/image23.png"/><Relationship Id="rId5" Type="http://schemas.openxmlformats.org/officeDocument/2006/relationships/image" Target="../media/image3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6.png"/><Relationship Id="rId4" Type="http://schemas.openxmlformats.org/officeDocument/2006/relationships/image" Target="../media/image34.png"/><Relationship Id="rId5" Type="http://schemas.openxmlformats.org/officeDocument/2006/relationships/image" Target="../media/image3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7.png"/><Relationship Id="rId4" Type="http://schemas.openxmlformats.org/officeDocument/2006/relationships/image" Target="../media/image36.png"/><Relationship Id="rId5" Type="http://schemas.openxmlformats.org/officeDocument/2006/relationships/image" Target="../media/image3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8.png"/><Relationship Id="rId4" Type="http://schemas.openxmlformats.org/officeDocument/2006/relationships/image" Target="../media/image4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1.png"/><Relationship Id="rId4" Type="http://schemas.openxmlformats.org/officeDocument/2006/relationships/image" Target="../media/image47.png"/><Relationship Id="rId5" Type="http://schemas.openxmlformats.org/officeDocument/2006/relationships/image" Target="../media/image4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5" Type="http://schemas.openxmlformats.org/officeDocument/2006/relationships/image" Target="../media/image4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8.png"/><Relationship Id="rId5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.png"/><Relationship Id="rId6" Type="http://schemas.openxmlformats.org/officeDocument/2006/relationships/image" Target="../media/image3.png"/><Relationship Id="rId7" Type="http://schemas.openxmlformats.org/officeDocument/2006/relationships/image" Target="../media/image5.png"/><Relationship Id="rId8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image" Target="../media/image11.png"/><Relationship Id="rId5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3333"/>
              <a:buFont typeface="Arial"/>
              <a:buNone/>
            </a:pPr>
            <a:r>
              <a:rPr b="1" lang="en" sz="3300">
                <a:solidFill>
                  <a:srgbClr val="202124"/>
                </a:solidFill>
                <a:highlight>
                  <a:srgbClr val="FFFFFF"/>
                </a:highlight>
              </a:rPr>
              <a:t>Life Expectancy Data</a:t>
            </a:r>
            <a:endParaRPr b="1" sz="3300">
              <a:solidFill>
                <a:srgbClr val="202124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3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Tianxing Li, </a:t>
            </a:r>
            <a:r>
              <a:rPr lang="en"/>
              <a:t>Yaodong Wang, Yao Xiao, Donglai Xu 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2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22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2" name="Google Shape;16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8824" y="113875"/>
            <a:ext cx="6476174" cy="4803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3"/>
          <p:cNvSpPr txBox="1"/>
          <p:nvPr>
            <p:ph type="title"/>
          </p:nvPr>
        </p:nvSpPr>
        <p:spPr>
          <a:xfrm>
            <a:off x="0" y="92800"/>
            <a:ext cx="34215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rPr lang="en"/>
              <a:t>Stepwise Regression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rPr lang="en"/>
              <a:t>(Backward)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23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9" name="Google Shape;16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4325" y="1082600"/>
            <a:ext cx="8515350" cy="394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54856" y="92800"/>
            <a:ext cx="5165750" cy="8774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2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77" name="Google Shape;17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350" y="49850"/>
            <a:ext cx="4749501" cy="244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46475" y="2571750"/>
            <a:ext cx="4985117" cy="2442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25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85" name="Google Shape;18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4763" y="77338"/>
            <a:ext cx="2428875" cy="1152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4775" y="1269525"/>
            <a:ext cx="3936600" cy="340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11100" y="1269525"/>
            <a:ext cx="4121192" cy="3259700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5"/>
          <p:cNvSpPr/>
          <p:nvPr/>
        </p:nvSpPr>
        <p:spPr>
          <a:xfrm>
            <a:off x="1280025" y="3330825"/>
            <a:ext cx="1597500" cy="135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25"/>
          <p:cNvSpPr/>
          <p:nvPr/>
        </p:nvSpPr>
        <p:spPr>
          <a:xfrm>
            <a:off x="759075" y="2832325"/>
            <a:ext cx="1597500" cy="135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6"/>
          <p:cNvSpPr txBox="1"/>
          <p:nvPr>
            <p:ph type="title"/>
          </p:nvPr>
        </p:nvSpPr>
        <p:spPr>
          <a:xfrm>
            <a:off x="0" y="160775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Stepwise Regression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(Both direction)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26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96" name="Google Shape;19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91750" y="359500"/>
            <a:ext cx="4047025" cy="76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3177" y="1295525"/>
            <a:ext cx="5131799" cy="346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27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04" name="Google Shape;20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350" y="176225"/>
            <a:ext cx="8496300" cy="233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97650" y="1564100"/>
            <a:ext cx="4121192" cy="325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3242850"/>
            <a:ext cx="5535951" cy="903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8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Plots after selection</a:t>
            </a:r>
            <a:endParaRPr/>
          </a:p>
        </p:txBody>
      </p:sp>
      <p:pic>
        <p:nvPicPr>
          <p:cNvPr id="212" name="Google Shape;21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229875"/>
            <a:ext cx="5895626" cy="546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658575"/>
            <a:ext cx="4260301" cy="279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52225" y="1658575"/>
            <a:ext cx="4591786" cy="291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BP Test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29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21" name="Google Shape;22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229863"/>
            <a:ext cx="4580750" cy="2790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0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Bonferroni</a:t>
            </a:r>
            <a:r>
              <a:rPr lang="en" sz="1050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/>
              <a:t>outlier test</a:t>
            </a:r>
            <a:endParaRPr/>
          </a:p>
        </p:txBody>
      </p:sp>
      <p:pic>
        <p:nvPicPr>
          <p:cNvPr id="227" name="Google Shape;22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977927"/>
            <a:ext cx="6699650" cy="2664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Cook’s distance</a:t>
            </a:r>
            <a:endParaRPr/>
          </a:p>
        </p:txBody>
      </p:sp>
      <p:pic>
        <p:nvPicPr>
          <p:cNvPr id="233" name="Google Shape;233;p31"/>
          <p:cNvPicPr preferRelativeResize="0"/>
          <p:nvPr/>
        </p:nvPicPr>
        <p:blipFill rotWithShape="1">
          <a:blip r:embed="rId3">
            <a:alphaModFix/>
          </a:blip>
          <a:srcRect b="0" l="0" r="0" t="9958"/>
          <a:stretch/>
        </p:blipFill>
        <p:spPr>
          <a:xfrm>
            <a:off x="2962175" y="462750"/>
            <a:ext cx="6181824" cy="4450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025" y="1268875"/>
            <a:ext cx="2785324" cy="81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2409725"/>
            <a:ext cx="2785325" cy="17694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 </a:t>
            </a:r>
            <a:endParaRPr/>
          </a:p>
        </p:txBody>
      </p:sp>
      <p:sp>
        <p:nvSpPr>
          <p:cNvPr id="92" name="Google Shape;92;p14"/>
          <p:cNvSpPr txBox="1"/>
          <p:nvPr>
            <p:ph idx="1" type="body"/>
          </p:nvPr>
        </p:nvSpPr>
        <p:spPr>
          <a:xfrm>
            <a:off x="311700" y="1017725"/>
            <a:ext cx="2547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Country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Year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Status（developing/developed)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Life expectancy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</a:rPr>
              <a:t>Adult Mortality</a:t>
            </a:r>
            <a:endParaRPr sz="12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</a:rPr>
              <a:t>Infant deaths</a:t>
            </a:r>
            <a:endParaRPr sz="12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</a:rPr>
              <a:t>Alcohol</a:t>
            </a:r>
            <a:endParaRPr sz="12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Percentage.expenditure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</a:rPr>
              <a:t>Hepatitis B</a:t>
            </a:r>
            <a:endParaRPr sz="12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</a:rPr>
              <a:t>Measles</a:t>
            </a:r>
            <a:endParaRPr sz="12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</a:rPr>
              <a:t>BMI</a:t>
            </a:r>
            <a:endParaRPr sz="12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</a:rPr>
              <a:t>under-five deaths</a:t>
            </a:r>
            <a:endParaRPr sz="120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sp>
        <p:nvSpPr>
          <p:cNvPr id="93" name="Google Shape;93;p14"/>
          <p:cNvSpPr txBox="1"/>
          <p:nvPr>
            <p:ph idx="1" type="body"/>
          </p:nvPr>
        </p:nvSpPr>
        <p:spPr>
          <a:xfrm>
            <a:off x="3084275" y="1017725"/>
            <a:ext cx="1939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</a:rPr>
              <a:t>Polio</a:t>
            </a:r>
            <a:endParaRPr sz="12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</a:rPr>
              <a:t>Total expenditure</a:t>
            </a:r>
            <a:endParaRPr sz="12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</a:rPr>
              <a:t>Diphtheria</a:t>
            </a:r>
            <a:endParaRPr sz="12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</a:rPr>
              <a:t>HIV/AIDS</a:t>
            </a:r>
            <a:endParaRPr sz="12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</a:rPr>
              <a:t>GDP</a:t>
            </a:r>
            <a:endParaRPr sz="12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</a:rPr>
              <a:t>Population</a:t>
            </a:r>
            <a:endParaRPr sz="12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</a:rPr>
              <a:t>thinness 1-19 years</a:t>
            </a:r>
            <a:endParaRPr sz="12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</a:rPr>
              <a:t>thinness 5-9 years</a:t>
            </a:r>
            <a:endParaRPr sz="12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Income.composition.of.resources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</a:rPr>
              <a:t>Schooling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94" name="Google Shape;94;p14"/>
          <p:cNvSpPr txBox="1"/>
          <p:nvPr/>
        </p:nvSpPr>
        <p:spPr>
          <a:xfrm>
            <a:off x="5718800" y="1017725"/>
            <a:ext cx="25932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</a:rPr>
              <a:t>Track of the health status as well as many other related factors for 193 countries from 2000-2015.</a:t>
            </a:r>
            <a:endParaRPr/>
          </a:p>
        </p:txBody>
      </p:sp>
      <p:pic>
        <p:nvPicPr>
          <p:cNvPr id="95" name="Google Shape;9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5625" y="1674150"/>
            <a:ext cx="4178374" cy="2161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2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rPr lang="en"/>
              <a:t>Check VIF</a:t>
            </a:r>
            <a:endParaRPr/>
          </a:p>
        </p:txBody>
      </p:sp>
      <p:pic>
        <p:nvPicPr>
          <p:cNvPr id="241" name="Google Shape;24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8625" y="930900"/>
            <a:ext cx="2928600" cy="119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13800" y="718850"/>
            <a:ext cx="5511976" cy="31182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94775"/>
            <a:ext cx="4389851" cy="72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33"/>
          <p:cNvPicPr preferRelativeResize="0"/>
          <p:nvPr/>
        </p:nvPicPr>
        <p:blipFill rotWithShape="1">
          <a:blip r:embed="rId4">
            <a:alphaModFix/>
          </a:blip>
          <a:srcRect b="0" l="0" r="0" t="6794"/>
          <a:stretch/>
        </p:blipFill>
        <p:spPr>
          <a:xfrm>
            <a:off x="4389850" y="657328"/>
            <a:ext cx="4754150" cy="42229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3156300"/>
            <a:ext cx="4495826" cy="1119567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33"/>
          <p:cNvSpPr txBox="1"/>
          <p:nvPr>
            <p:ph type="title"/>
          </p:nvPr>
        </p:nvSpPr>
        <p:spPr>
          <a:xfrm>
            <a:off x="23250" y="2365750"/>
            <a:ext cx="44493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VIF for new model</a:t>
            </a:r>
            <a:endParaRPr sz="2000"/>
          </a:p>
        </p:txBody>
      </p:sp>
      <p:sp>
        <p:nvSpPr>
          <p:cNvPr id="251" name="Google Shape;251;p33"/>
          <p:cNvSpPr txBox="1"/>
          <p:nvPr>
            <p:ph type="title"/>
          </p:nvPr>
        </p:nvSpPr>
        <p:spPr>
          <a:xfrm>
            <a:off x="23250" y="686975"/>
            <a:ext cx="42447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New model</a:t>
            </a:r>
            <a:endParaRPr sz="20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Google Shape;25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5600" y="747075"/>
            <a:ext cx="5420076" cy="4133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27175" y="747067"/>
            <a:ext cx="4716826" cy="4133158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4"/>
          <p:cNvSpPr txBox="1"/>
          <p:nvPr>
            <p:ph type="title"/>
          </p:nvPr>
        </p:nvSpPr>
        <p:spPr>
          <a:xfrm>
            <a:off x="142625" y="151925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Prediction</a:t>
            </a:r>
            <a:endParaRPr/>
          </a:p>
        </p:txBody>
      </p:sp>
      <p:sp>
        <p:nvSpPr>
          <p:cNvPr id="264" name="Google Shape;264;p35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65" name="Google Shape;265;p35"/>
          <p:cNvPicPr preferRelativeResize="0"/>
          <p:nvPr/>
        </p:nvPicPr>
        <p:blipFill rotWithShape="1">
          <a:blip r:embed="rId3">
            <a:alphaModFix/>
          </a:blip>
          <a:srcRect b="0" l="744" r="0" t="0"/>
          <a:stretch/>
        </p:blipFill>
        <p:spPr>
          <a:xfrm>
            <a:off x="311700" y="943900"/>
            <a:ext cx="5869575" cy="200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46400" y="1893500"/>
            <a:ext cx="5397601" cy="3000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2892200"/>
            <a:ext cx="3746401" cy="2001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Improvement</a:t>
            </a:r>
            <a:endParaRPr/>
          </a:p>
        </p:txBody>
      </p:sp>
      <p:sp>
        <p:nvSpPr>
          <p:cNvPr id="273" name="Google Shape;273;p36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Rescale some of the predictors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Further investigation on BP test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74" name="Google Shape;27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89525" y="936225"/>
            <a:ext cx="5054476" cy="2614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7"/>
          <p:cNvSpPr txBox="1"/>
          <p:nvPr>
            <p:ph type="title"/>
          </p:nvPr>
        </p:nvSpPr>
        <p:spPr>
          <a:xfrm>
            <a:off x="2480850" y="1495650"/>
            <a:ext cx="4182300" cy="11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Thank you !</a:t>
            </a:r>
            <a:endParaRPr sz="60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15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2" name="Google Shape;10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050" y="97900"/>
            <a:ext cx="5428999" cy="4767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Read life data</a:t>
            </a:r>
            <a:endParaRPr/>
          </a:p>
        </p:txBody>
      </p:sp>
      <p:pic>
        <p:nvPicPr>
          <p:cNvPr id="108" name="Google Shape;10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17725"/>
            <a:ext cx="3675100" cy="1395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23316" y="935475"/>
            <a:ext cx="4525310" cy="2819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2565300"/>
            <a:ext cx="3856215" cy="23590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7"/>
          <p:cNvSpPr txBox="1"/>
          <p:nvPr>
            <p:ph type="title"/>
          </p:nvPr>
        </p:nvSpPr>
        <p:spPr>
          <a:xfrm>
            <a:off x="251600" y="2990650"/>
            <a:ext cx="38973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Remove outliers</a:t>
            </a:r>
            <a:endParaRPr sz="1800"/>
          </a:p>
        </p:txBody>
      </p:sp>
      <p:pic>
        <p:nvPicPr>
          <p:cNvPr id="116" name="Google Shape;11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34600" y="-8266"/>
            <a:ext cx="4009400" cy="25800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34600" y="2329925"/>
            <a:ext cx="4009400" cy="2568601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7"/>
          <p:cNvSpPr txBox="1"/>
          <p:nvPr>
            <p:ph type="title"/>
          </p:nvPr>
        </p:nvSpPr>
        <p:spPr>
          <a:xfrm>
            <a:off x="251600" y="2046725"/>
            <a:ext cx="6200100" cy="3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Convert Categorical variables into Dummy Variables</a:t>
            </a:r>
            <a:endParaRPr sz="1800"/>
          </a:p>
        </p:txBody>
      </p:sp>
      <p:pic>
        <p:nvPicPr>
          <p:cNvPr id="119" name="Google Shape;119;p17"/>
          <p:cNvPicPr preferRelativeResize="0"/>
          <p:nvPr/>
        </p:nvPicPr>
        <p:blipFill rotWithShape="1">
          <a:blip r:embed="rId5">
            <a:alphaModFix/>
          </a:blip>
          <a:srcRect b="11964" l="0" r="0" t="0"/>
          <a:stretch/>
        </p:blipFill>
        <p:spPr>
          <a:xfrm>
            <a:off x="237925" y="2591425"/>
            <a:ext cx="4883001" cy="37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1600" y="3481700"/>
            <a:ext cx="4855649" cy="48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7"/>
          <p:cNvSpPr txBox="1"/>
          <p:nvPr>
            <p:ph type="title"/>
          </p:nvPr>
        </p:nvSpPr>
        <p:spPr>
          <a:xfrm>
            <a:off x="251600" y="117450"/>
            <a:ext cx="38973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Split datasets into train/test</a:t>
            </a:r>
            <a:endParaRPr sz="1800"/>
          </a:p>
        </p:txBody>
      </p:sp>
      <p:pic>
        <p:nvPicPr>
          <p:cNvPr id="122" name="Google Shape;122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51588" y="531300"/>
            <a:ext cx="4855675" cy="66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51600" y="1677125"/>
            <a:ext cx="4855650" cy="350747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7"/>
          <p:cNvSpPr txBox="1"/>
          <p:nvPr>
            <p:ph type="title"/>
          </p:nvPr>
        </p:nvSpPr>
        <p:spPr>
          <a:xfrm>
            <a:off x="251600" y="1192438"/>
            <a:ext cx="38973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Remove NA</a:t>
            </a:r>
            <a:endParaRPr sz="18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8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BP test </a:t>
            </a:r>
            <a:endParaRPr/>
          </a:p>
        </p:txBody>
      </p:sp>
      <p:pic>
        <p:nvPicPr>
          <p:cNvPr id="130" name="Google Shape;13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529600"/>
            <a:ext cx="3193225" cy="67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2409556"/>
            <a:ext cx="4419600" cy="1554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61016" y="410000"/>
            <a:ext cx="4525310" cy="2819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9"/>
          <p:cNvSpPr txBox="1"/>
          <p:nvPr>
            <p:ph type="title"/>
          </p:nvPr>
        </p:nvSpPr>
        <p:spPr>
          <a:xfrm>
            <a:off x="162688" y="385200"/>
            <a:ext cx="3483600" cy="9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Stepwise Regression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(Forward)</a:t>
            </a:r>
            <a:endParaRPr/>
          </a:p>
        </p:txBody>
      </p:sp>
      <p:pic>
        <p:nvPicPr>
          <p:cNvPr id="138" name="Google Shape;13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5425" y="0"/>
            <a:ext cx="3858575" cy="4891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11700"/>
            <a:ext cx="4697050" cy="550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0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20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6" name="Google Shape;14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5074799" cy="2429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41725" y="2288550"/>
            <a:ext cx="5202274" cy="261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2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4" name="Google Shape;154;p21"/>
          <p:cNvPicPr preferRelativeResize="0"/>
          <p:nvPr/>
        </p:nvPicPr>
        <p:blipFill rotWithShape="1">
          <a:blip r:embed="rId3">
            <a:alphaModFix/>
          </a:blip>
          <a:srcRect b="0" l="0" r="20115" t="0"/>
          <a:stretch/>
        </p:blipFill>
        <p:spPr>
          <a:xfrm>
            <a:off x="6290275" y="1017800"/>
            <a:ext cx="2739175" cy="277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625" y="338975"/>
            <a:ext cx="6135451" cy="44655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